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90" r:id="rId3"/>
    <p:sldId id="262" r:id="rId4"/>
    <p:sldId id="263" r:id="rId5"/>
    <p:sldId id="265" r:id="rId6"/>
    <p:sldId id="270" r:id="rId7"/>
    <p:sldId id="267" r:id="rId8"/>
    <p:sldId id="268" r:id="rId9"/>
    <p:sldId id="280" r:id="rId10"/>
    <p:sldId id="269" r:id="rId11"/>
    <p:sldId id="260" r:id="rId12"/>
    <p:sldId id="261" r:id="rId13"/>
    <p:sldId id="291" r:id="rId14"/>
    <p:sldId id="264" r:id="rId15"/>
    <p:sldId id="287" r:id="rId16"/>
    <p:sldId id="257" r:id="rId17"/>
    <p:sldId id="279" r:id="rId18"/>
    <p:sldId id="288" r:id="rId19"/>
    <p:sldId id="274" r:id="rId20"/>
    <p:sldId id="275" r:id="rId21"/>
    <p:sldId id="277" r:id="rId22"/>
    <p:sldId id="276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72" d="100"/>
          <a:sy n="72" d="100"/>
        </p:scale>
        <p:origin x="-83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7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9674-90F2-CB46-A92B-84EBD0EDFA5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3465-3A57-5D42-A13F-DD90B135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4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6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AD87-D028-6548-827A-D65A7111826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DDBA-7A59-D94E-8757-1B5A2741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8685" y="-9158687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144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venir Heavy"/>
                <a:cs typeface="Avenir Heavy"/>
              </a:rPr>
              <a:t>Worth</a:t>
            </a:r>
            <a:r>
              <a:rPr lang="en-US" sz="5400" baseline="0" dirty="0" smtClean="0">
                <a:solidFill>
                  <a:schemeClr val="bg1"/>
                </a:solidFill>
                <a:latin typeface="Avenir Heavy"/>
                <a:cs typeface="Avenir Heavy"/>
              </a:rPr>
              <a:t> the effort? - </a:t>
            </a:r>
            <a:endParaRPr lang="en-US" sz="54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9236" y="257983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FFFF"/>
                </a:solidFill>
                <a:latin typeface="Avenir Heavy"/>
                <a:cs typeface="Avenir Heavy"/>
              </a:rPr>
              <a:t>The effective design of supplementary video resources for postgraduate academic writing classes </a:t>
            </a:r>
            <a:endParaRPr lang="en-US" sz="280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algn="r"/>
            <a:endParaRPr lang="en-US" sz="2800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algn="r"/>
            <a:endParaRPr lang="en-US" sz="280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Richard Galletly MBA PGCPP FHEA </a:t>
            </a:r>
          </a:p>
          <a:p>
            <a:pPr algn="r"/>
            <a:r>
              <a:rPr lang="en-US" sz="2800" i="1" dirty="0" smtClean="0">
                <a:solidFill>
                  <a:srgbClr val="FFFFFF"/>
                </a:solidFill>
                <a:latin typeface="Avenir Heavy"/>
                <a:cs typeface="Avenir Heavy"/>
              </a:rPr>
              <a:t>Aston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9766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4776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Effectiveness of videos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The use of video has a ‘significant positive effect’ on student learning (</a:t>
            </a:r>
            <a:r>
              <a:rPr lang="en-US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Fralinger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 et al., 2009)</a:t>
            </a: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i="1" dirty="0" smtClean="0">
                <a:solidFill>
                  <a:srgbClr val="FFFFFF"/>
                </a:solidFill>
                <a:latin typeface="Avenir Heavy"/>
                <a:cs typeface="Avenir Heavy"/>
              </a:rPr>
              <a:t>Having the option to repeat the lecture helps absorb</a:t>
            </a:r>
            <a:r>
              <a:rPr lang="en-US" i="1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the content (Giannakos, 2012)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Videos given prior to the lecture will help prepare students for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the lecture (</a:t>
            </a:r>
            <a:r>
              <a:rPr lang="en-US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Seery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&amp; Donnelly, 2011)</a:t>
            </a:r>
          </a:p>
        </p:txBody>
      </p:sp>
    </p:spTree>
    <p:extLst>
      <p:ext uri="{BB962C8B-B14F-4D97-AF65-F5344CB8AC3E}">
        <p14:creationId xmlns:p14="http://schemas.microsoft.com/office/powerpoint/2010/main" val="1666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66" r="-107"/>
          <a:stretch/>
        </p:blipFill>
        <p:spPr>
          <a:xfrm>
            <a:off x="338667" y="-254001"/>
            <a:ext cx="8195733" cy="7203371"/>
          </a:xfrm>
        </p:spPr>
      </p:pic>
      <p:sp>
        <p:nvSpPr>
          <p:cNvPr id="5" name="TextBox 4"/>
          <p:cNvSpPr txBox="1"/>
          <p:nvPr/>
        </p:nvSpPr>
        <p:spPr>
          <a:xfrm>
            <a:off x="338666" y="4881713"/>
            <a:ext cx="625859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rPr>
              <a:t>The Critical Evaluation Essay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770" y="185738"/>
            <a:ext cx="1788229" cy="13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   : Feedback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9" b="4484"/>
          <a:stretch/>
        </p:blipFill>
        <p:spPr>
          <a:xfrm>
            <a:off x="-991516" y="1219201"/>
            <a:ext cx="10202806" cy="17424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675" y="2961655"/>
            <a:ext cx="10187965" cy="1647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516" y="4609213"/>
            <a:ext cx="10169161" cy="1782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91" y="252572"/>
            <a:ext cx="2663601" cy="9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7" r="-184"/>
          <a:stretch/>
        </p:blipFill>
        <p:spPr>
          <a:xfrm>
            <a:off x="511560" y="0"/>
            <a:ext cx="8149560" cy="6878273"/>
          </a:xfrm>
        </p:spPr>
      </p:pic>
      <p:sp>
        <p:nvSpPr>
          <p:cNvPr id="7" name="TextBox 6"/>
          <p:cNvSpPr txBox="1"/>
          <p:nvPr/>
        </p:nvSpPr>
        <p:spPr>
          <a:xfrm>
            <a:off x="5088691" y="955973"/>
            <a:ext cx="328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- Sorted by most viewed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6" r="-1096"/>
          <a:stretch/>
        </p:blipFill>
        <p:spPr>
          <a:xfrm>
            <a:off x="609599" y="0"/>
            <a:ext cx="7636933" cy="6849694"/>
          </a:xfrm>
        </p:spPr>
      </p:pic>
      <p:sp>
        <p:nvSpPr>
          <p:cNvPr id="3" name="TextBox 2"/>
          <p:cNvSpPr txBox="1"/>
          <p:nvPr/>
        </p:nvSpPr>
        <p:spPr>
          <a:xfrm>
            <a:off x="1146583" y="5698095"/>
            <a:ext cx="63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F7F7F"/>
                </a:solidFill>
              </a:rPr>
              <a:t>4</a:t>
            </a:r>
            <a:endParaRPr lang="en-US" sz="3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705"/>
          <a:stretch/>
        </p:blipFill>
        <p:spPr>
          <a:xfrm>
            <a:off x="-1" y="-1"/>
            <a:ext cx="11038719" cy="871473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762730" y="3898696"/>
            <a:ext cx="4127699" cy="17641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25" r="-26"/>
          <a:stretch/>
        </p:blipFill>
        <p:spPr>
          <a:xfrm>
            <a:off x="-174358" y="-1"/>
            <a:ext cx="9318358" cy="7484533"/>
          </a:xfrm>
        </p:spPr>
      </p:pic>
      <p:cxnSp>
        <p:nvCxnSpPr>
          <p:cNvPr id="4" name="Straight Arrow Connector 3"/>
          <p:cNvCxnSpPr/>
          <p:nvPr/>
        </p:nvCxnSpPr>
        <p:spPr>
          <a:xfrm flipV="1">
            <a:off x="-1252422" y="3916337"/>
            <a:ext cx="4127699" cy="17641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868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Sample and data collection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International students of postgraduate business courses at Aston University</a:t>
            </a: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61% female</a:t>
            </a: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Majority of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Asian origin</a:t>
            </a:r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Ages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21-31</a:t>
            </a:r>
          </a:p>
          <a:p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Response rate 25% (92) – but only 40 were in my class, so response rate over 50%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529464"/>
            <a:ext cx="254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0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62" r="-566"/>
          <a:stretch/>
        </p:blipFill>
        <p:spPr>
          <a:xfrm>
            <a:off x="-1340620" y="0"/>
            <a:ext cx="10484620" cy="8705887"/>
          </a:xfrm>
        </p:spPr>
      </p:pic>
    </p:spTree>
    <p:extLst>
      <p:ext uri="{BB962C8B-B14F-4D97-AF65-F5344CB8AC3E}">
        <p14:creationId xmlns:p14="http://schemas.microsoft.com/office/powerpoint/2010/main" val="15762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868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Do respondents expect the video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to help?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75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who use technology more are more likely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to think these videos will help them later</a:t>
            </a: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Those who found the videos engaging were more likely to state that the videos would be helpful writing an assignment later in the course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80" y="2619794"/>
            <a:ext cx="4120502" cy="231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9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4645" y="-9158687"/>
            <a:ext cx="15019867" cy="161940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628"/>
            <a:ext cx="8229600" cy="4904241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To identify best practices for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optimally effective video resources</a:t>
            </a:r>
          </a:p>
          <a:p>
            <a:pPr lvl="0"/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To identify new insights for future approaches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Research project aims: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88" y="2346599"/>
            <a:ext cx="2233048" cy="20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352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parents’ education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63"/>
            <a:ext cx="8229600" cy="5747598"/>
          </a:xfrm>
        </p:spPr>
        <p:txBody>
          <a:bodyPr>
            <a:normAutofit fontScale="92500"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with more educated parents less likely to find the videos useful, perhaps they already understand academic writing?</a:t>
            </a: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They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 also 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found the language in the videos easier to follow – due to English language education?  They were less likely to think the videos would help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82" y="2683988"/>
            <a:ext cx="35052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500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Students’ social demographics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440"/>
          </a:xfrm>
        </p:spPr>
        <p:txBody>
          <a:bodyPr>
            <a:norm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Female students found to be more confident using technology, contrary to </a:t>
            </a:r>
            <a:r>
              <a:rPr lang="en-US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Heemskerk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 et al.’s findings (2009)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Older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students prefer more information in the videos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 and were more confident with the language complexity</a:t>
            </a: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2432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562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Is the content too simple,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or too confusing?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A simpler design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of the videos might make them more inclusive for all students – content should be simplified</a:t>
            </a: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who preferred ‘just talking’ were less likely to say they would recommend the videos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02" y="3043917"/>
            <a:ext cx="1789662" cy="21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178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Asynchronous learning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6001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more likely to state they expect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the videos to help them later- e.g. when writing dissertations</a:t>
            </a: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The majority of students stated that they expect to find the videos more useful for a future assignment</a:t>
            </a:r>
          </a:p>
        </p:txBody>
      </p:sp>
    </p:spTree>
    <p:extLst>
      <p:ext uri="{BB962C8B-B14F-4D97-AF65-F5344CB8AC3E}">
        <p14:creationId xmlns:p14="http://schemas.microsoft.com/office/powerpoint/2010/main" val="31084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874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Implications of findings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It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may be necessary to design videos with students’ access to and </a:t>
            </a:r>
            <a:r>
              <a:rPr lang="en-US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affinity for technology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in mind, so as not to exclude those with less understanding for it</a:t>
            </a:r>
          </a:p>
          <a:p>
            <a:pPr lvl="0"/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Videos should be designed to be casual and engaging, being so complex as to exclude some students</a:t>
            </a:r>
          </a:p>
          <a:p>
            <a:pPr lvl="0"/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However, those of an educated background may find this approach too simple</a:t>
            </a:r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914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44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Research limitations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Course does not have an assessment- not possible to assess improvements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due to videos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lvl="0"/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Does not take into account asynchronous aspects of learning- how improvements may be made due to use of videos at a later date, for example when writing dissertations</a:t>
            </a:r>
          </a:p>
        </p:txBody>
      </p:sp>
    </p:spTree>
    <p:extLst>
      <p:ext uri="{BB962C8B-B14F-4D97-AF65-F5344CB8AC3E}">
        <p14:creationId xmlns:p14="http://schemas.microsoft.com/office/powerpoint/2010/main" val="28604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868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Worth the effort? </a:t>
            </a:r>
            <a:r>
              <a:rPr lang="en-US" dirty="0">
                <a:solidFill>
                  <a:srgbClr val="FFFFFF"/>
                </a:solidFill>
                <a:latin typeface="Avenir Heavy"/>
                <a:cs typeface="Avenir Heavy"/>
              </a:rPr>
              <a:t>[</a:t>
            </a:r>
            <a:r>
              <a:rPr lang="en-US" dirty="0" smtClean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yes</a:t>
            </a: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!]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63"/>
            <a:ext cx="8229600" cy="57475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Promotional benefits for the teacher, and disadvantages</a:t>
            </a: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Student feedback overwhelmingly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positive, especially for asynchronous use</a:t>
            </a: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reported that videos might encourage ‘</a:t>
            </a:r>
            <a:r>
              <a:rPr lang="en-US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lazy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’ students to skip classes (Student 21)</a:t>
            </a: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Students increasingly adept with technology – this can be </a:t>
            </a:r>
            <a:r>
              <a:rPr lang="en-US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utilised</a:t>
            </a: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Changing HE sector: more online courses, so a valuable skill to develop - MOOCs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An opportunity to develop a connection with students outside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1477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217" r="-7217"/>
          <a:stretch>
            <a:fillRect/>
          </a:stretch>
        </p:blipFill>
        <p:spPr>
          <a:xfrm>
            <a:off x="-354228" y="612295"/>
            <a:ext cx="10145712" cy="5579751"/>
          </a:xfrm>
        </p:spPr>
      </p:pic>
    </p:spTree>
    <p:extLst>
      <p:ext uri="{BB962C8B-B14F-4D97-AF65-F5344CB8AC3E}">
        <p14:creationId xmlns:p14="http://schemas.microsoft.com/office/powerpoint/2010/main" val="41386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940" r="-3940"/>
          <a:stretch>
            <a:fillRect/>
          </a:stretch>
        </p:blipFill>
        <p:spPr>
          <a:xfrm>
            <a:off x="-123480" y="718141"/>
            <a:ext cx="9664557" cy="5315134"/>
          </a:xfrm>
        </p:spPr>
      </p:pic>
    </p:spTree>
    <p:extLst>
      <p:ext uri="{BB962C8B-B14F-4D97-AF65-F5344CB8AC3E}">
        <p14:creationId xmlns:p14="http://schemas.microsoft.com/office/powerpoint/2010/main" val="26668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07" b="2501"/>
          <a:stretch/>
        </p:blipFill>
        <p:spPr>
          <a:xfrm>
            <a:off x="645483" y="0"/>
            <a:ext cx="8041317" cy="82973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3735311"/>
            <a:ext cx="5930900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9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476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Language Box: feedback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7001" b="67435"/>
          <a:stretch/>
        </p:blipFill>
        <p:spPr>
          <a:xfrm>
            <a:off x="-1" y="1417637"/>
            <a:ext cx="11318801" cy="72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214133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FFFF"/>
                </a:solidFill>
              </a:rPr>
              <a:t>“… it's </a:t>
            </a:r>
            <a:r>
              <a:rPr lang="en-US" sz="2800" dirty="0">
                <a:solidFill>
                  <a:srgbClr val="FFFFFF"/>
                </a:solidFill>
              </a:rPr>
              <a:t>exactly what I would have valued when I was preparing my own PhD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just"/>
            <a:endParaRPr lang="en-US" sz="2800" dirty="0">
              <a:solidFill>
                <a:srgbClr val="FFFFFF"/>
              </a:solidFill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</a:rPr>
              <a:t>… I </a:t>
            </a:r>
            <a:r>
              <a:rPr lang="en-US" sz="2800" dirty="0">
                <a:solidFill>
                  <a:srgbClr val="FFFFFF"/>
                </a:solidFill>
              </a:rPr>
              <a:t>will recommend this link to friends and colleagues who are currently teaching or studying</a:t>
            </a:r>
            <a:r>
              <a:rPr lang="en-US" sz="2800" dirty="0" smtClean="0">
                <a:solidFill>
                  <a:srgbClr val="FFFFFF"/>
                </a:solidFill>
              </a:rPr>
              <a:t>.”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376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Effective video design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77" y="1680854"/>
            <a:ext cx="8229600" cy="5336907"/>
          </a:xfrm>
        </p:spPr>
        <p:txBody>
          <a:bodyPr/>
          <a:lstStyle/>
          <a:p>
            <a:r>
              <a:rPr lang="en-US" b="0" i="1" dirty="0" smtClean="0">
                <a:solidFill>
                  <a:srgbClr val="FFFFFF"/>
                </a:solidFill>
                <a:latin typeface="Avenir Heavy"/>
                <a:cs typeface="Avenir Heavy"/>
              </a:rPr>
              <a:t>A casual approach should be used, to reduce the ‘cognitive load’ (</a:t>
            </a:r>
            <a:r>
              <a:rPr lang="en-US" b="0" i="1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Seery</a:t>
            </a:r>
            <a:r>
              <a:rPr lang="en-US" b="0" i="1" dirty="0" smtClean="0">
                <a:solidFill>
                  <a:srgbClr val="FFFFFF"/>
                </a:solidFill>
                <a:latin typeface="Avenir Heavy"/>
                <a:cs typeface="Avenir Heavy"/>
              </a:rPr>
              <a:t> &amp; Donnelly, 2011)</a:t>
            </a: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Do not assume too much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technical knowledge, so as not to exclude less technically literate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18" y="2791958"/>
            <a:ext cx="3003864" cy="225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91952" y="2791958"/>
            <a:ext cx="21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Professor Bonk -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650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Keep it casual!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i="1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Poor materials require a lot of working memory to process them (</a:t>
            </a:r>
            <a:r>
              <a:rPr lang="en-US" i="1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Seery</a:t>
            </a:r>
            <a:r>
              <a:rPr lang="en-US" i="1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, 2012)</a:t>
            </a: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Online materials should be simple, without clutter – which allows deeper thinking (</a:t>
            </a:r>
            <a:r>
              <a:rPr lang="en-US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Seery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, 2012); these videos should be kept ‘casual’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1128"/>
          <a:stretch/>
        </p:blipFill>
        <p:spPr>
          <a:xfrm>
            <a:off x="5827695" y="2442932"/>
            <a:ext cx="3743487" cy="230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81270" y="3244334"/>
            <a:ext cx="3846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Writing Research </a:t>
            </a:r>
            <a:r>
              <a:rPr lang="en-US" sz="2400" b="1" dirty="0" smtClean="0">
                <a:solidFill>
                  <a:schemeClr val="bg1"/>
                </a:solidFill>
              </a:rPr>
              <a:t>Proposals -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14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A new generation of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learners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i="1" kern="1200" dirty="0" smtClean="0">
                <a:solidFill>
                  <a:srgbClr val="FFFFFF"/>
                </a:solidFill>
                <a:effectLst/>
                <a:latin typeface="Avenir Heavy"/>
                <a:cs typeface="Avenir Heavy"/>
              </a:rPr>
              <a:t>Could these learners be called ‘digital natives’? (Sanchez, 2011)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>
              <a:solidFill>
                <a:srgbClr val="FFFFFF"/>
              </a:solidFill>
              <a:effectLst/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>
              <a:solidFill>
                <a:srgbClr val="FFFFFF"/>
              </a:solidFill>
              <a:effectLst/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Can we communicate to them in their language?  What works best for them?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82" y="2555556"/>
            <a:ext cx="35052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1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2973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Benefits of using recorded video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Avenir Heavy"/>
                <a:cs typeface="Avenir Heavy"/>
              </a:rPr>
              <a:t>Educational videos found to increase motivation, enhance comprehension and teacher effectiveness (</a:t>
            </a:r>
            <a:r>
              <a:rPr lang="en-US" i="1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Holzblatt</a:t>
            </a:r>
            <a:r>
              <a:rPr lang="en-US" i="1" dirty="0" smtClean="0">
                <a:solidFill>
                  <a:srgbClr val="FFFFFF"/>
                </a:solidFill>
                <a:latin typeface="Avenir Heavy"/>
                <a:cs typeface="Avenir Heavy"/>
              </a:rPr>
              <a:t>, 2011)</a:t>
            </a: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endParaRPr lang="en-US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Emotional aspect to video, a narrative thread, and a connection with the teacher, more than with text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16" y="3084794"/>
            <a:ext cx="5214166" cy="193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4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8685" y="-9176328"/>
            <a:ext cx="15019867" cy="1619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Empathy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and authenticity</a:t>
            </a: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venir Heavy"/>
                <a:cs typeface="Avenir Heavy"/>
              </a:rPr>
              <a:t>Showing understanding,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</a:t>
            </a:r>
            <a:r>
              <a:rPr lang="en-US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empathising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with students in the videos, may enhance learning (Choi &amp; Yang, 2011)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>
              <a:solidFill>
                <a:srgbClr val="FFFFFF"/>
              </a:solidFill>
              <a:latin typeface="Avenir Heavy"/>
              <a:cs typeface="Avenir Heavy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Videos allow the teacher to demonstrate a connection with the student, who perceive them as a ‘real person’ (</a:t>
            </a:r>
            <a:r>
              <a:rPr lang="en-US" baseline="0" dirty="0" err="1" smtClean="0">
                <a:solidFill>
                  <a:srgbClr val="FFFFFF"/>
                </a:solidFill>
                <a:latin typeface="Avenir Heavy"/>
                <a:cs typeface="Avenir Heavy"/>
              </a:rPr>
              <a:t>Borup</a:t>
            </a:r>
            <a:r>
              <a:rPr lang="en-US" baseline="0" dirty="0" smtClean="0">
                <a:solidFill>
                  <a:srgbClr val="FFFFFF"/>
                </a:solidFill>
                <a:latin typeface="Avenir Heavy"/>
                <a:cs typeface="Avenir Heavy"/>
              </a:rPr>
              <a:t> et al., 2012 p201)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51464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832</Words>
  <Application>Microsoft Office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Worth the effort? - </vt:lpstr>
      <vt:lpstr>Research project aims:</vt:lpstr>
      <vt:lpstr>PowerPoint Presentation</vt:lpstr>
      <vt:lpstr>Language Box: feedback</vt:lpstr>
      <vt:lpstr>Effective video design</vt:lpstr>
      <vt:lpstr>Keep it casual!</vt:lpstr>
      <vt:lpstr>A new generation of learners</vt:lpstr>
      <vt:lpstr>Benefits of using recorded video</vt:lpstr>
      <vt:lpstr>Empathy and authenticity</vt:lpstr>
      <vt:lpstr>Effectiveness of videos</vt:lpstr>
      <vt:lpstr>PowerPoint Presentation</vt:lpstr>
      <vt:lpstr>   : Feedback</vt:lpstr>
      <vt:lpstr>PowerPoint Presentation</vt:lpstr>
      <vt:lpstr>PowerPoint Presentation</vt:lpstr>
      <vt:lpstr>PowerPoint Presentation</vt:lpstr>
      <vt:lpstr>PowerPoint Presentation</vt:lpstr>
      <vt:lpstr>Sample and data collection</vt:lpstr>
      <vt:lpstr>PowerPoint Presentation</vt:lpstr>
      <vt:lpstr>Do respondents expect the video to help?</vt:lpstr>
      <vt:lpstr>Students parents’ education</vt:lpstr>
      <vt:lpstr>Students’ social demographics</vt:lpstr>
      <vt:lpstr>Is the content too simple, or too confusing?</vt:lpstr>
      <vt:lpstr>Asynchronous learning</vt:lpstr>
      <vt:lpstr>Implications of findings</vt:lpstr>
      <vt:lpstr>Research limitations</vt:lpstr>
      <vt:lpstr>Worth the effort? [yes!]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Galletly</dc:creator>
  <cp:lastModifiedBy>Nash S.</cp:lastModifiedBy>
  <cp:revision>44</cp:revision>
  <cp:lastPrinted>2013-01-21T23:04:49Z</cp:lastPrinted>
  <dcterms:created xsi:type="dcterms:W3CDTF">2013-01-20T21:15:28Z</dcterms:created>
  <dcterms:modified xsi:type="dcterms:W3CDTF">2013-01-23T17:48:36Z</dcterms:modified>
</cp:coreProperties>
</file>